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10287000" cx="18288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  <p15:guide id="3" orient="horz" pos="14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  <p:guide pos="144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Halant-bold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1b09c95f3c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1b09c95f3c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1b09c95f3c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1b09c95f3c_0_2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244dcb5b5c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3244dcb5b5c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244dcb5b5c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3244dcb5b5c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7988" y="3429003"/>
            <a:ext cx="14079900" cy="28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-US" sz="9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COMPARISON OF AZTECS &amp; INKAS</a:t>
            </a:r>
            <a:endParaRPr b="1" sz="96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633950" y="6536200"/>
            <a:ext cx="13191300" cy="7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1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r>
              <a:rPr lang="en-US" sz="51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1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1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Americas- Colonization &amp; Conquest</a:t>
            </a:r>
            <a:endParaRPr sz="800"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2769750" y="4162925"/>
            <a:ext cx="127485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Aztec and Inka systems of governance differ in managing their empires?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7"/>
          <p:cNvPicPr preferRelativeResize="0"/>
          <p:nvPr/>
        </p:nvPicPr>
        <p:blipFill rotWithShape="1">
          <a:blip r:embed="rId3">
            <a:alphaModFix/>
          </a:blip>
          <a:srcRect b="0" l="24418" r="24305" t="0"/>
          <a:stretch/>
        </p:blipFill>
        <p:spPr>
          <a:xfrm>
            <a:off x="12709275" y="2850649"/>
            <a:ext cx="4712499" cy="61252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1" name="Google Shape;20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538" y="4342337"/>
            <a:ext cx="3141900" cy="314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4" name="Google Shape;204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8" name="Google Shape;208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10" name="Google Shape;210;p27"/>
          <p:cNvSpPr txBox="1"/>
          <p:nvPr/>
        </p:nvSpPr>
        <p:spPr>
          <a:xfrm>
            <a:off x="295200" y="1368425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COMPARISON</a:t>
            </a:r>
            <a:endParaRPr sz="900"/>
          </a:p>
        </p:txBody>
      </p:sp>
      <p:grpSp>
        <p:nvGrpSpPr>
          <p:cNvPr id="211" name="Google Shape;211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2" name="Google Shape;212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3" name="Google Shape;213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" name="Google Shape;214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5" name="Google Shape;215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6" name="Google Shape;216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7" name="Google Shape;217;p27"/>
          <p:cNvSpPr txBox="1"/>
          <p:nvPr/>
        </p:nvSpPr>
        <p:spPr>
          <a:xfrm>
            <a:off x="4390650" y="4674437"/>
            <a:ext cx="7315200" cy="24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Inter"/>
                <a:ea typeface="Inter"/>
                <a:cs typeface="Inter"/>
                <a:sym typeface="Inter"/>
              </a:rPr>
              <a:t>Comparison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both the similarities and the differences between the people, places, events, and ideas studied in history.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 txBox="1"/>
          <p:nvPr/>
        </p:nvSpPr>
        <p:spPr>
          <a:xfrm>
            <a:off x="1028700" y="876300"/>
            <a:ext cx="148305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 ANALYSIS </a:t>
            </a: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23" name="Google Shape;223;p28"/>
          <p:cNvGrpSpPr/>
          <p:nvPr/>
        </p:nvGrpSpPr>
        <p:grpSpPr>
          <a:xfrm>
            <a:off x="1481835" y="3489420"/>
            <a:ext cx="9269165" cy="1105408"/>
            <a:chOff x="1481835" y="2575020"/>
            <a:chExt cx="9269165" cy="1105408"/>
          </a:xfrm>
        </p:grpSpPr>
        <p:grpSp>
          <p:nvGrpSpPr>
            <p:cNvPr id="224" name="Google Shape;224;p28"/>
            <p:cNvGrpSpPr/>
            <p:nvPr/>
          </p:nvGrpSpPr>
          <p:grpSpPr>
            <a:xfrm>
              <a:off x="1481835" y="2575020"/>
              <a:ext cx="1105500" cy="1105408"/>
              <a:chOff x="1704735" y="2780838"/>
              <a:chExt cx="1105500" cy="1105408"/>
            </a:xfrm>
          </p:grpSpPr>
          <p:grpSp>
            <p:nvGrpSpPr>
              <p:cNvPr id="225" name="Google Shape;225;p28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226" name="Google Shape;226;p28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7" name="Google Shape;227;p28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8" name="Google Shape;228;p28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9" name="Google Shape;229;p28"/>
            <p:cNvSpPr txBox="1"/>
            <p:nvPr/>
          </p:nvSpPr>
          <p:spPr>
            <a:xfrm>
              <a:off x="2765600" y="2912174"/>
              <a:ext cx="7985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Read or view each source.</a:t>
              </a:r>
              <a:endParaRPr sz="2800"/>
            </a:p>
          </p:txBody>
        </p:sp>
      </p:grpSp>
      <p:grpSp>
        <p:nvGrpSpPr>
          <p:cNvPr id="230" name="Google Shape;230;p28"/>
          <p:cNvGrpSpPr/>
          <p:nvPr/>
        </p:nvGrpSpPr>
        <p:grpSpPr>
          <a:xfrm>
            <a:off x="1481835" y="4929930"/>
            <a:ext cx="9269165" cy="1105408"/>
            <a:chOff x="1481835" y="4579599"/>
            <a:chExt cx="9269165" cy="1105408"/>
          </a:xfrm>
        </p:grpSpPr>
        <p:grpSp>
          <p:nvGrpSpPr>
            <p:cNvPr id="231" name="Google Shape;231;p28"/>
            <p:cNvGrpSpPr/>
            <p:nvPr/>
          </p:nvGrpSpPr>
          <p:grpSpPr>
            <a:xfrm>
              <a:off x="1481835" y="4579599"/>
              <a:ext cx="1105500" cy="1105408"/>
              <a:chOff x="1704735" y="4837365"/>
              <a:chExt cx="1105500" cy="1105408"/>
            </a:xfrm>
          </p:grpSpPr>
          <p:grpSp>
            <p:nvGrpSpPr>
              <p:cNvPr id="232" name="Google Shape;232;p28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233" name="Google Shape;233;p28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" name="Google Shape;234;p28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35" name="Google Shape;235;p28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36" name="Google Shape;236;p28"/>
            <p:cNvSpPr txBox="1"/>
            <p:nvPr/>
          </p:nvSpPr>
          <p:spPr>
            <a:xfrm>
              <a:off x="2765600" y="4701353"/>
              <a:ext cx="79854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Pay attention to whether the source is addressing the Aztecs or Inkas.</a:t>
              </a:r>
              <a:endParaRPr sz="2800"/>
            </a:p>
          </p:txBody>
        </p:sp>
      </p:grpSp>
      <p:grpSp>
        <p:nvGrpSpPr>
          <p:cNvPr id="237" name="Google Shape;237;p28"/>
          <p:cNvGrpSpPr/>
          <p:nvPr/>
        </p:nvGrpSpPr>
        <p:grpSpPr>
          <a:xfrm>
            <a:off x="1481835" y="6370440"/>
            <a:ext cx="9269165" cy="1105408"/>
            <a:chOff x="1481835" y="6370440"/>
            <a:chExt cx="9269165" cy="1105408"/>
          </a:xfrm>
        </p:grpSpPr>
        <p:grpSp>
          <p:nvGrpSpPr>
            <p:cNvPr id="238" name="Google Shape;238;p28"/>
            <p:cNvGrpSpPr/>
            <p:nvPr/>
          </p:nvGrpSpPr>
          <p:grpSpPr>
            <a:xfrm>
              <a:off x="1481835" y="6370440"/>
              <a:ext cx="1105500" cy="1105408"/>
              <a:chOff x="1704735" y="6893895"/>
              <a:chExt cx="1105500" cy="1105408"/>
            </a:xfrm>
          </p:grpSpPr>
          <p:grpSp>
            <p:nvGrpSpPr>
              <p:cNvPr id="239" name="Google Shape;239;p28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240" name="Google Shape;240;p28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1" name="Google Shape;241;p28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42" name="Google Shape;242;p28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43" name="Google Shape;243;p28"/>
            <p:cNvSpPr txBox="1"/>
            <p:nvPr/>
          </p:nvSpPr>
          <p:spPr>
            <a:xfrm>
              <a:off x="2765600" y="6707594"/>
              <a:ext cx="7985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Answer the questions.</a:t>
              </a:r>
              <a:endParaRPr sz="2800"/>
            </a:p>
          </p:txBody>
        </p:sp>
      </p:grpSp>
      <p:grpSp>
        <p:nvGrpSpPr>
          <p:cNvPr id="244" name="Google Shape;244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5" name="Google Shape;245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6" name="Google Shape;246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8" name="Google Shape;248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49" name="Google Shape;249;p28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0" name="Google Shape;250;p28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1" name="Google Shape;251;p2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52" name="Google Shape;252;p2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53" name="Google Shape;253;p2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4" name="Google Shape;254;p2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55" name="Google Shape;255;p2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6" name="Google Shape;256;p2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57" name="Google Shape;257;p28"/>
          <p:cNvGrpSpPr/>
          <p:nvPr/>
        </p:nvGrpSpPr>
        <p:grpSpPr>
          <a:xfrm>
            <a:off x="1481835" y="7810951"/>
            <a:ext cx="9269165" cy="1293000"/>
            <a:chOff x="1481835" y="8420551"/>
            <a:chExt cx="9269165" cy="1293000"/>
          </a:xfrm>
        </p:grpSpPr>
        <p:grpSp>
          <p:nvGrpSpPr>
            <p:cNvPr id="258" name="Google Shape;258;p28"/>
            <p:cNvGrpSpPr/>
            <p:nvPr/>
          </p:nvGrpSpPr>
          <p:grpSpPr>
            <a:xfrm>
              <a:off x="1481835" y="8514347"/>
              <a:ext cx="1105500" cy="1105408"/>
              <a:chOff x="1704735" y="6893895"/>
              <a:chExt cx="1105500" cy="1105408"/>
            </a:xfrm>
          </p:grpSpPr>
          <p:grpSp>
            <p:nvGrpSpPr>
              <p:cNvPr id="259" name="Google Shape;259;p28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260" name="Google Shape;260;p28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" name="Google Shape;261;p28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62" name="Google Shape;262;p28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5034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4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63" name="Google Shape;263;p28"/>
            <p:cNvSpPr txBox="1"/>
            <p:nvPr/>
          </p:nvSpPr>
          <p:spPr>
            <a:xfrm>
              <a:off x="2765600" y="8420551"/>
              <a:ext cx="79854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Consider what aspect of life the source is addressing: Cultural, Religious, Military, </a:t>
              </a: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Governance</a:t>
              </a:r>
              <a:r>
                <a:rPr lang="en-US" sz="28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, etc.</a:t>
              </a:r>
              <a:endParaRPr sz="2800"/>
            </a:p>
          </p:txBody>
        </p:sp>
      </p:grpSp>
      <p:pic>
        <p:nvPicPr>
          <p:cNvPr id="264" name="Google Shape;264;p28"/>
          <p:cNvPicPr preferRelativeResize="0"/>
          <p:nvPr/>
        </p:nvPicPr>
        <p:blipFill rotWithShape="1">
          <a:blip r:embed="rId4">
            <a:alphaModFix/>
          </a:blip>
          <a:srcRect b="0" l="24530" r="24300" t="0"/>
          <a:stretch/>
        </p:blipFill>
        <p:spPr>
          <a:xfrm>
            <a:off x="12596349" y="3990350"/>
            <a:ext cx="3835177" cy="499539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29"/>
          <p:cNvPicPr preferRelativeResize="0"/>
          <p:nvPr/>
        </p:nvPicPr>
        <p:blipFill rotWithShape="1">
          <a:blip r:embed="rId3">
            <a:alphaModFix/>
          </a:blip>
          <a:srcRect b="0" l="24463" r="24283" t="0"/>
          <a:stretch/>
        </p:blipFill>
        <p:spPr>
          <a:xfrm>
            <a:off x="2212200" y="3712486"/>
            <a:ext cx="3772498" cy="490596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0" name="Google Shape;270;p29"/>
          <p:cNvSpPr txBox="1"/>
          <p:nvPr/>
        </p:nvSpPr>
        <p:spPr>
          <a:xfrm>
            <a:off x="6791650" y="4173900"/>
            <a:ext cx="109674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Identify similarities and differences </a:t>
            </a:r>
            <a:r>
              <a:rPr lang="en-US" sz="4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between</a:t>
            </a:r>
            <a:r>
              <a:rPr lang="en-US" sz="4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the Aztecs and Inkas using your knowledge from prior lessons and the source analysis activity</a:t>
            </a:r>
            <a:endParaRPr sz="2800"/>
          </a:p>
        </p:txBody>
      </p:sp>
      <p:sp>
        <p:nvSpPr>
          <p:cNvPr id="271" name="Google Shape;271;p29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2" name="Google Shape;272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3" name="Google Shape;273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4" name="Google Shape;274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5" name="Google Shape;275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6" name="Google Shape;276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77" name="Google Shape;277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8" name="Google Shape;278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79" name="Google Shape;279;p29"/>
          <p:cNvSpPr txBox="1"/>
          <p:nvPr/>
        </p:nvSpPr>
        <p:spPr>
          <a:xfrm>
            <a:off x="2553980" y="876300"/>
            <a:ext cx="131802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COMPARISON </a:t>
            </a:r>
            <a:endParaRPr b="1" sz="84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GRAPHIC ORGANIZER</a:t>
            </a:r>
            <a:endParaRPr sz="1400"/>
          </a:p>
        </p:txBody>
      </p:sp>
      <p:grpSp>
        <p:nvGrpSpPr>
          <p:cNvPr id="280" name="Google Shape;280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81" name="Google Shape;281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2" name="Google Shape;282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4" name="Google Shape;284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85" name="Google Shape;285;p29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0"/>
          <p:cNvSpPr txBox="1"/>
          <p:nvPr/>
        </p:nvSpPr>
        <p:spPr>
          <a:xfrm>
            <a:off x="1791340" y="2895980"/>
            <a:ext cx="14705400" cy="52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infographic is </a:t>
            </a:r>
            <a:r>
              <a:rPr lang="en-US" sz="3400">
                <a:solidFill>
                  <a:srgbClr val="1F1F1F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a visual image such as a chart or diagram used to represent information or data.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infographic must include at least the following: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400"/>
              <a:buFont typeface="Inter"/>
              <a:buChar char="●"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 similarity between the Aztecs and Inkas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400"/>
              <a:buFont typeface="Inter"/>
              <a:buChar char="●"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 difference between the Aztecs and Inkas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For each comparison, you must include: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400"/>
              <a:buFont typeface="Inter"/>
              <a:buChar char="●"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 image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67310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400"/>
              <a:buFont typeface="Inter"/>
              <a:buChar char="●"/>
            </a:pPr>
            <a:r>
              <a:rPr lang="en-US" sz="3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short description/explanation</a:t>
            </a:r>
            <a:endParaRPr sz="34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91" name="Google Shape;291;p3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2" name="Google Shape;292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93" name="Google Shape;293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4" name="Google Shape;294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5" name="Google Shape;295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97" name="Google Shape;297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8" name="Google Shape;298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99" name="Google Shape;299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00" name="Google Shape;300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1" name="Google Shape;301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3" name="Google Shape;303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304" name="Google Shape;304;p3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5" name="Google Shape;305;p30"/>
          <p:cNvSpPr txBox="1"/>
          <p:nvPr/>
        </p:nvSpPr>
        <p:spPr>
          <a:xfrm>
            <a:off x="2553980" y="87630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MAKE AN INFOGRAPHIC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